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57" r:id="rId5"/>
    <p:sldId id="258" r:id="rId6"/>
    <p:sldId id="259" r:id="rId7"/>
    <p:sldId id="261" r:id="rId8"/>
    <p:sldId id="269" r:id="rId9"/>
    <p:sldId id="270" r:id="rId10"/>
    <p:sldId id="265" r:id="rId11"/>
    <p:sldId id="262" r:id="rId12"/>
    <p:sldId id="263" r:id="rId13"/>
    <p:sldId id="264" r:id="rId14"/>
    <p:sldId id="266" r:id="rId15"/>
    <p:sldId id="290" r:id="rId16"/>
    <p:sldId id="286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1"/>
    <p:restoredTop sz="96405"/>
  </p:normalViewPr>
  <p:slideViewPr>
    <p:cSldViewPr snapToGrid="0" snapToObjects="1" showGuides="1">
      <p:cViewPr varScale="1">
        <p:scale>
          <a:sx n="124" d="100"/>
          <a:sy n="124" d="100"/>
        </p:scale>
        <p:origin x="1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0BB2E-1081-B848-B375-549FF700C13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7A488-4F72-AC47-8DCF-30B73F0A4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A488-4F72-AC47-8DCF-30B73F0A4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o2sQYyKMA" TargetMode="External"/><Relationship Id="rId2" Type="http://schemas.openxmlformats.org/officeDocument/2006/relationships/hyperlink" Target="https://www.youtube.com/watch?v=e0EPXnshy6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constitutional_law" TargetMode="External"/><Relationship Id="rId2" Type="http://schemas.openxmlformats.org/officeDocument/2006/relationships/hyperlink" Target="https://en.wikipedia.org/wiki/Administrative_la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1AD5-9D31-DC42-9C50-69271F13B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36" y="801385"/>
            <a:ext cx="10809995" cy="314389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THIRD BRANCH: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The Supreme Court </a:t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of the United States (SCOTUS)</a:t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Week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AA2A8-90EF-6F44-BFB0-07031A41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004" y="4685251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Nils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Pedersen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&amp; Joyce Francis</a:t>
            </a:r>
          </a:p>
          <a:p>
            <a:pPr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Fall 2022, Jefferson County Library</a:t>
            </a:r>
          </a:p>
        </p:txBody>
      </p:sp>
    </p:spTree>
    <p:extLst>
      <p:ext uri="{BB962C8B-B14F-4D97-AF65-F5344CB8AC3E}">
        <p14:creationId xmlns:p14="http://schemas.microsoft.com/office/powerpoint/2010/main" val="209325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8E710-DCD9-2652-99D9-0140E074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14image3242747776">
            <a:extLst>
              <a:ext uri="{FF2B5EF4-FFF2-40B4-BE49-F238E27FC236}">
                <a16:creationId xmlns:a16="http://schemas.microsoft.com/office/drawing/2014/main" id="{231496D9-3E05-D938-8331-88D3370F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0" y="166470"/>
            <a:ext cx="11036769" cy="65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1D3C4C-8315-42B5-7693-E2A7297C3496}"/>
              </a:ext>
            </a:extLst>
          </p:cNvPr>
          <p:cNvSpPr txBox="1"/>
          <p:nvPr/>
        </p:nvSpPr>
        <p:spPr>
          <a:xfrm>
            <a:off x="1809433" y="5957754"/>
            <a:ext cx="100041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“Unanimous in judgment” </a:t>
            </a:r>
            <a:r>
              <a:rPr lang="en-US" sz="1050" dirty="0"/>
              <a:t>means that all justices voted for the same judgment – whether to affirm or reverse the decision below – but at least one justice did not join the opinion of the court and wrote separately. </a:t>
            </a:r>
            <a:br>
              <a:rPr lang="en-US" sz="1050" dirty="0"/>
            </a:br>
            <a:r>
              <a:rPr lang="en-US" sz="1050" b="1" dirty="0"/>
              <a:t>“Unanimous in part” </a:t>
            </a:r>
            <a:r>
              <a:rPr lang="en-US" sz="1050" dirty="0"/>
              <a:t>means that all justices joined at least part of the court’s opinion, but at least one justice wrote separately as well.</a:t>
            </a:r>
            <a:br>
              <a:rPr lang="en-US" sz="1050" dirty="0"/>
            </a:br>
            <a:r>
              <a:rPr lang="en-US" sz="1050" b="1" dirty="0"/>
              <a:t>“Fully unanimous” </a:t>
            </a:r>
            <a:r>
              <a:rPr lang="en-US" sz="1050" dirty="0"/>
              <a:t>means that all justices joined the court’s opinion in full, and none wrote separately. </a:t>
            </a:r>
          </a:p>
          <a:p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C410E-D3D6-86C0-A481-8902636E117B}"/>
              </a:ext>
            </a:extLst>
          </p:cNvPr>
          <p:cNvSpPr txBox="1"/>
          <p:nvPr/>
        </p:nvSpPr>
        <p:spPr>
          <a:xfrm>
            <a:off x="3788705" y="623612"/>
            <a:ext cx="651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Unanimous Cases Over 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81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BFC4-36AC-C847-ACCA-CE10571F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57" y="624110"/>
            <a:ext cx="9103056" cy="9635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Frequency in the Majority OT 2021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E2F3AA-A710-4347-C79D-902E3123C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810" y="1513490"/>
            <a:ext cx="10040216" cy="4720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597D0-129F-82E8-CC5D-B707625AF214}"/>
              </a:ext>
            </a:extLst>
          </p:cNvPr>
          <p:cNvSpPr txBox="1"/>
          <p:nvPr/>
        </p:nvSpPr>
        <p:spPr>
          <a:xfrm>
            <a:off x="1226333" y="6370524"/>
            <a:ext cx="1069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NOTE:  Roberts and Kavanaugh were in complete lockstep, dissenting in the </a:t>
            </a:r>
            <a:r>
              <a:rPr lang="en-US" i="1" u="sng" dirty="0">
                <a:solidFill>
                  <a:schemeClr val="accent5">
                    <a:lumMod val="50000"/>
                  </a:schemeClr>
                </a:solidFill>
              </a:rPr>
              <a:t>same three cases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63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C146-4C78-5045-81D7-2F8133BA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21" y="154286"/>
            <a:ext cx="10116716" cy="191812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Current Justices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Frequency (%) in the Majority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Over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972F63-AA62-634A-8B6E-78926D348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083471"/>
              </p:ext>
            </p:extLst>
          </p:nvPr>
        </p:nvGraphicFramePr>
        <p:xfrm>
          <a:off x="1124608" y="2137549"/>
          <a:ext cx="10793200" cy="414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870">
                  <a:extLst>
                    <a:ext uri="{9D8B030D-6E8A-4147-A177-3AD203B41FA5}">
                      <a16:colId xmlns:a16="http://schemas.microsoft.com/office/drawing/2014/main" val="228787475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2259795497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3552444786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4238849763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259560263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4023595387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1188432682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3692506963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3822798097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3027475420"/>
                    </a:ext>
                  </a:extLst>
                </a:gridCol>
                <a:gridCol w="861733">
                  <a:extLst>
                    <a:ext uri="{9D8B030D-6E8A-4147-A177-3AD203B41FA5}">
                      <a16:colId xmlns:a16="http://schemas.microsoft.com/office/drawing/2014/main" val="3332744941"/>
                    </a:ext>
                  </a:extLst>
                </a:gridCol>
              </a:tblGrid>
              <a:tr h="3838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Justice by Seniority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02314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00413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1434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Breyer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08843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06333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Sotomayor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06235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Kagan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06565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Gorsuch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49384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Kavanaugh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00FF00"/>
                          </a:highlight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100015"/>
                  </a:ext>
                </a:extLst>
              </a:tr>
              <a:tr h="38918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Barrett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3991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8E8CF9-35BE-9440-A5BF-C9A1AF7C9570}"/>
              </a:ext>
            </a:extLst>
          </p:cNvPr>
          <p:cNvSpPr txBox="1"/>
          <p:nvPr/>
        </p:nvSpPr>
        <p:spPr>
          <a:xfrm>
            <a:off x="5476353" y="6334382"/>
            <a:ext cx="286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Highest %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Lowest %</a:t>
            </a:r>
          </a:p>
        </p:txBody>
      </p:sp>
    </p:spTree>
    <p:extLst>
      <p:ext uri="{BB962C8B-B14F-4D97-AF65-F5344CB8AC3E}">
        <p14:creationId xmlns:p14="http://schemas.microsoft.com/office/powerpoint/2010/main" val="257706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2311-139D-174D-A860-B8410FBD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7" y="111134"/>
            <a:ext cx="9588258" cy="722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Voting Alignments OT 21 and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0EB81-A8AD-5E4A-819D-39C1E81B9DAC}"/>
              </a:ext>
            </a:extLst>
          </p:cNvPr>
          <p:cNvSpPr txBox="1"/>
          <p:nvPr/>
        </p:nvSpPr>
        <p:spPr>
          <a:xfrm>
            <a:off x="1916879" y="930301"/>
            <a:ext cx="134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OT 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12DF7-17F9-7442-9B3B-E738350908E8}"/>
              </a:ext>
            </a:extLst>
          </p:cNvPr>
          <p:cNvSpPr txBox="1"/>
          <p:nvPr/>
        </p:nvSpPr>
        <p:spPr>
          <a:xfrm>
            <a:off x="7897207" y="930300"/>
            <a:ext cx="194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Over 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A9812C-EB74-8944-8E29-C28F379BCA14}"/>
              </a:ext>
            </a:extLst>
          </p:cNvPr>
          <p:cNvCxnSpPr>
            <a:cxnSpLocks/>
          </p:cNvCxnSpPr>
          <p:nvPr/>
        </p:nvCxnSpPr>
        <p:spPr>
          <a:xfrm>
            <a:off x="5677319" y="930300"/>
            <a:ext cx="0" cy="578546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8F2BD5-A63D-F4D2-4839-0F5BDBAA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41" y="1391965"/>
            <a:ext cx="6287347" cy="51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33C55-5288-6296-3F0D-87A1E42B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1" y="1391965"/>
            <a:ext cx="5381477" cy="5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C146-4C78-5045-81D7-2F8133BA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011" y="342755"/>
            <a:ext cx="10440240" cy="191812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Current Justices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Frequency (%) in Agreement in Full OT 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972F63-AA62-634A-8B6E-78926D348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20081"/>
              </p:ext>
            </p:extLst>
          </p:nvPr>
        </p:nvGraphicFramePr>
        <p:xfrm>
          <a:off x="1416816" y="1639613"/>
          <a:ext cx="10440240" cy="454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14">
                  <a:extLst>
                    <a:ext uri="{9D8B030D-6E8A-4147-A177-3AD203B41FA5}">
                      <a16:colId xmlns:a16="http://schemas.microsoft.com/office/drawing/2014/main" val="228787475"/>
                    </a:ext>
                  </a:extLst>
                </a:gridCol>
                <a:gridCol w="1067866">
                  <a:extLst>
                    <a:ext uri="{9D8B030D-6E8A-4147-A177-3AD203B41FA5}">
                      <a16:colId xmlns:a16="http://schemas.microsoft.com/office/drawing/2014/main" val="3552444786"/>
                    </a:ext>
                  </a:extLst>
                </a:gridCol>
                <a:gridCol w="1067866">
                  <a:extLst>
                    <a:ext uri="{9D8B030D-6E8A-4147-A177-3AD203B41FA5}">
                      <a16:colId xmlns:a16="http://schemas.microsoft.com/office/drawing/2014/main" val="4238849763"/>
                    </a:ext>
                  </a:extLst>
                </a:gridCol>
                <a:gridCol w="1067866">
                  <a:extLst>
                    <a:ext uri="{9D8B030D-6E8A-4147-A177-3AD203B41FA5}">
                      <a16:colId xmlns:a16="http://schemas.microsoft.com/office/drawing/2014/main" val="259560263"/>
                    </a:ext>
                  </a:extLst>
                </a:gridCol>
                <a:gridCol w="1123080">
                  <a:extLst>
                    <a:ext uri="{9D8B030D-6E8A-4147-A177-3AD203B41FA5}">
                      <a16:colId xmlns:a16="http://schemas.microsoft.com/office/drawing/2014/main" val="4023595387"/>
                    </a:ext>
                  </a:extLst>
                </a:gridCol>
                <a:gridCol w="1012651">
                  <a:extLst>
                    <a:ext uri="{9D8B030D-6E8A-4147-A177-3AD203B41FA5}">
                      <a16:colId xmlns:a16="http://schemas.microsoft.com/office/drawing/2014/main" val="1188432682"/>
                    </a:ext>
                  </a:extLst>
                </a:gridCol>
                <a:gridCol w="1067866">
                  <a:extLst>
                    <a:ext uri="{9D8B030D-6E8A-4147-A177-3AD203B41FA5}">
                      <a16:colId xmlns:a16="http://schemas.microsoft.com/office/drawing/2014/main" val="3692506963"/>
                    </a:ext>
                  </a:extLst>
                </a:gridCol>
                <a:gridCol w="1202136">
                  <a:extLst>
                    <a:ext uri="{9D8B030D-6E8A-4147-A177-3AD203B41FA5}">
                      <a16:colId xmlns:a16="http://schemas.microsoft.com/office/drawing/2014/main" val="3822798097"/>
                    </a:ext>
                  </a:extLst>
                </a:gridCol>
                <a:gridCol w="933595">
                  <a:extLst>
                    <a:ext uri="{9D8B030D-6E8A-4147-A177-3AD203B41FA5}">
                      <a16:colId xmlns:a16="http://schemas.microsoft.com/office/drawing/2014/main" val="3027475420"/>
                    </a:ext>
                  </a:extLst>
                </a:gridCol>
              </a:tblGrid>
              <a:tr h="7434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Justice by Seniority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Sotomayor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Gorsuch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Kavanaugh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Barrett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02314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00FF"/>
                          </a:highlight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00413"/>
                  </a:ext>
                </a:extLst>
              </a:tr>
              <a:tr h="62248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Thomas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87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1434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Breyer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08843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06333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Sotomayor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00FFFF"/>
                          </a:highlight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06235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06565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Gorsuch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49384"/>
                  </a:ext>
                </a:extLst>
              </a:tr>
              <a:tr h="45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Kavanaugh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1000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E63277-D03E-C04C-BC23-544A7A6AFC78}"/>
              </a:ext>
            </a:extLst>
          </p:cNvPr>
          <p:cNvSpPr txBox="1"/>
          <p:nvPr/>
        </p:nvSpPr>
        <p:spPr>
          <a:xfrm>
            <a:off x="3265714" y="6410848"/>
            <a:ext cx="67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Liberals</a:t>
            </a:r>
            <a:r>
              <a:rPr lang="en-US" b="1" dirty="0"/>
              <a:t>/</a:t>
            </a:r>
            <a:r>
              <a:rPr lang="en-US" b="1" dirty="0">
                <a:highlight>
                  <a:srgbClr val="FF00FF"/>
                </a:highlight>
              </a:rPr>
              <a:t>Conservatives</a:t>
            </a:r>
            <a:r>
              <a:rPr lang="en-US" b="1" dirty="0"/>
              <a:t> Most Agreement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Least Agreement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37EEC5F-E052-7C8A-1669-966BBF175C41}"/>
              </a:ext>
            </a:extLst>
          </p:cNvPr>
          <p:cNvSpPr/>
          <p:nvPr/>
        </p:nvSpPr>
        <p:spPr>
          <a:xfrm>
            <a:off x="443145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ED1E4-72DC-CEFB-9E3B-6C5134AB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796" y="446466"/>
            <a:ext cx="10488160" cy="5892690"/>
          </a:xfrm>
        </p:spPr>
      </p:pic>
    </p:spTree>
    <p:extLst>
      <p:ext uri="{BB962C8B-B14F-4D97-AF65-F5344CB8AC3E}">
        <p14:creationId xmlns:p14="http://schemas.microsoft.com/office/powerpoint/2010/main" val="371494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0EDC-F36E-6741-A63B-6EAFCA15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85" y="489198"/>
            <a:ext cx="8776525" cy="84644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Preview of Cases for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E629-32A6-6D46-99F7-D494BAFC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57" y="1243173"/>
            <a:ext cx="10968843" cy="53476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ABORTION</a:t>
            </a:r>
          </a:p>
          <a:p>
            <a:pPr lvl="1"/>
            <a:r>
              <a:rPr lang="en-US" sz="2400" dirty="0"/>
              <a:t> </a:t>
            </a:r>
            <a:r>
              <a:rPr lang="en-US" sz="2400" b="1" i="1" dirty="0"/>
              <a:t>Dobbs v. Jackson </a:t>
            </a:r>
            <a:r>
              <a:rPr lang="en-US" sz="2400" dirty="0"/>
              <a:t>– Overturns </a:t>
            </a:r>
            <a:r>
              <a:rPr lang="en-US" sz="2400" i="1" dirty="0"/>
              <a:t>Roe v. Wade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RELIGION</a:t>
            </a:r>
          </a:p>
          <a:p>
            <a:pPr lvl="1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Kennedy v. Bremerton School District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– Coach contract not renewed due to praying on football field after game.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Carson v. Makin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– Maine denies funding to religious schools in remote areas where it has outsourced education to private schools.</a:t>
            </a:r>
          </a:p>
          <a:p>
            <a:pPr lvl="1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Yeshiva University v. New York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– University denies LGBTQ+ student association official status.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Hope to see you next week!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4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B559-D9C5-E94A-9429-8CD8F99F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22" y="302563"/>
            <a:ext cx="8911687" cy="7022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SCOTUS – OT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8C629-DF94-9C42-8825-02CE737F2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022" y="1089943"/>
            <a:ext cx="8309986" cy="5539991"/>
          </a:xfrm>
        </p:spPr>
      </p:pic>
    </p:spTree>
    <p:extLst>
      <p:ext uri="{BB962C8B-B14F-4D97-AF65-F5344CB8AC3E}">
        <p14:creationId xmlns:p14="http://schemas.microsoft.com/office/powerpoint/2010/main" val="63447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2731-1499-BF4A-B724-14B83D3C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37" y="291400"/>
            <a:ext cx="10389996" cy="28034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accent5">
                    <a:lumMod val="50000"/>
                  </a:schemeClr>
                </a:solidFill>
              </a:rPr>
              <a:t>SCOTUS OT 2021 OVERVIEW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Conference Co-sponsored by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the National Constitution Center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&amp; the Anti-Defamation League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4E6A-F049-BD48-B592-70C7F718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80" y="3429000"/>
            <a:ext cx="11225048" cy="297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Overview Speakers: </a:t>
            </a:r>
            <a:r>
              <a:rPr lang="en-US" sz="2400" i="1" dirty="0">
                <a:hlinkClick r:id="rId2"/>
              </a:rPr>
              <a:t>https://www.youtube.com/watch?v=e0EPXnshy64</a:t>
            </a:r>
            <a:r>
              <a:rPr lang="en-US" sz="2400" i="1" dirty="0"/>
              <a:t>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indent="-4508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Erwin Chemerinsky, Dean, U.C. Berkeley School of Law ~2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7</a:t>
            </a:r>
          </a:p>
          <a:p>
            <a:pPr marL="628650" indent="-4508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Gregory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Garre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, Solicitor General 2008-09, ~813:30</a:t>
            </a:r>
          </a:p>
          <a:p>
            <a:pPr marL="628650" indent="-4508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Amy Howe, Journalist, ~14:3017</a:t>
            </a:r>
          </a:p>
          <a:p>
            <a:pPr marL="628650" indent="-4508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Frederick M. Lawrence, former president of Brandeis &amp; Dean of GWU Law School, ~1718:50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2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C664-62F1-D84E-AD97-4BB24EC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38" y="30633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SCOTUS Stat Pack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OT 2021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7223-860B-0244-9FBE-9A98A0CC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085" y="1681298"/>
            <a:ext cx="10853915" cy="487036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600" dirty="0"/>
              <a:t>Last term, the court’s six conservative justices were dominant, but they were divided on how quickly to push the law in new directions. </a:t>
            </a:r>
            <a:r>
              <a:rPr lang="en-US" sz="2600" b="1" dirty="0"/>
              <a:t> </a:t>
            </a:r>
            <a:r>
              <a:rPr lang="en-US" sz="2600" dirty="0"/>
              <a:t>This term, the conservative majority remained dominant but was no longer divided.</a:t>
            </a:r>
            <a:endParaRPr lang="en-U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One of the most momentous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in the court’s 233-year history. </a:t>
            </a: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Decline of unanimity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– Only 29% of cases were decided unanimously, the lowest in the two decades that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</a:rPr>
              <a:t>SCOTUSblog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has been tracking.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Rise of the 6-3 court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– 30% of the court’s rulings on the merits were decided in a 6-3 vote.  Of those 19 decisions, 14 were polarized decisions (defined by party of appointing president).</a:t>
            </a:r>
          </a:p>
        </p:txBody>
      </p:sp>
    </p:spTree>
    <p:extLst>
      <p:ext uri="{BB962C8B-B14F-4D97-AF65-F5344CB8AC3E}">
        <p14:creationId xmlns:p14="http://schemas.microsoft.com/office/powerpoint/2010/main" val="3082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4013-2759-7744-92EE-9E34A59C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55" y="624110"/>
            <a:ext cx="9705957" cy="752514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Key Findings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5B77-A448-2E4B-8311-49B71F5F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3" y="1487155"/>
            <a:ext cx="10539252" cy="5164853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Roberts &amp; Kavanaugh retain their power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- In the majority 95% of the decisions, dissenting in only three cases this term.</a:t>
            </a: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Sotomayor most often in dissent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– In the majority in 58% of the court’s decisions, dissenting in 27 cases.</a:t>
            </a: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Texas was a repeat player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- The lawyers who most frequently argued before the court this term were U.S. Solicitor General Elizabeth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</a:rPr>
              <a:t>Prelogar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and Texas Solicitor General Judd Stone.  Each argued in five cases, Stone for the first time in his career.</a:t>
            </a:r>
          </a:p>
          <a:p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i="1" u="sng" dirty="0">
                <a:solidFill>
                  <a:srgbClr val="C00000"/>
                </a:solidFill>
              </a:rPr>
              <a:t>https://</a:t>
            </a:r>
            <a:r>
              <a:rPr lang="en-US" sz="2000" i="1" u="sng" dirty="0" err="1">
                <a:solidFill>
                  <a:srgbClr val="C00000"/>
                </a:solidFill>
              </a:rPr>
              <a:t>www.scotusblog.com</a:t>
            </a:r>
            <a:r>
              <a:rPr lang="en-US" sz="2000" i="1" u="sng" dirty="0">
                <a:solidFill>
                  <a:srgbClr val="C00000"/>
                </a:solidFill>
              </a:rPr>
              <a:t>/2022/07/as-unanimity-declines-conservative-majoritys-power-runs-deeper-than-the-blockbuster-cases/</a:t>
            </a:r>
          </a:p>
          <a:p>
            <a:pPr marL="0" indent="0" algn="r"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1BA-4D71-8D43-8110-510DC8D6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07" y="195379"/>
            <a:ext cx="8911687" cy="8931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Cases Considered in OT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71FE-2E9B-3E41-A2C1-A997F538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348" y="1118902"/>
            <a:ext cx="10261852" cy="533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The 66 decisions handed down (67 last year) that constitute formal opinions of the court fall into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three categories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58 decisions in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merits cases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in which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oral arguments were heard and signed opinions rendered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(3rd fewest since Civil War, after OT 2019 and OT 2020), 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“summary dismissals”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(unsigned decisions, 2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dismissed as improvidently granted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and 1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affirmance with no opinion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due to a 4-4 vote), and 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5 unsigned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“shadow docket” decisions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granting emergency relief. (Petitions </a:t>
            </a:r>
            <a:r>
              <a:rPr lang="en-US" sz="2200" dirty="0"/>
              <a:t>requesting emergency relief issued with minimal or no written opinions.  Such orders have reshaped the legal landscape in recent years on high-profile matters like changes to immigration enforcement, disputes over election rules, and public-health orders barring religious gatherings and evictions during the pandemic.)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1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1BA-4D71-8D43-8110-510DC8D6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958" y="193746"/>
            <a:ext cx="8915400" cy="13822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Some Areas of Law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in the Merits Docket Cases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E2DB9F-01AD-D742-BBA4-23EAABAAC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19821"/>
              </p:ext>
            </p:extLst>
          </p:nvPr>
        </p:nvGraphicFramePr>
        <p:xfrm>
          <a:off x="1356190" y="1575958"/>
          <a:ext cx="10561832" cy="440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150">
                  <a:extLst>
                    <a:ext uri="{9D8B030D-6E8A-4147-A177-3AD203B41FA5}">
                      <a16:colId xmlns:a16="http://schemas.microsoft.com/office/drawing/2014/main" val="3567464779"/>
                    </a:ext>
                  </a:extLst>
                </a:gridCol>
                <a:gridCol w="3658433">
                  <a:extLst>
                    <a:ext uri="{9D8B030D-6E8A-4147-A177-3AD203B41FA5}">
                      <a16:colId xmlns:a16="http://schemas.microsoft.com/office/drawing/2014/main" val="1341009460"/>
                    </a:ext>
                  </a:extLst>
                </a:gridCol>
                <a:gridCol w="3361249">
                  <a:extLst>
                    <a:ext uri="{9D8B030D-6E8A-4147-A177-3AD203B41FA5}">
                      <a16:colId xmlns:a16="http://schemas.microsoft.com/office/drawing/2014/main" val="3316611342"/>
                    </a:ext>
                  </a:extLst>
                </a:gridCol>
              </a:tblGrid>
              <a:tr h="766777">
                <a:tc>
                  <a:txBody>
                    <a:bodyPr/>
                    <a:lstStyle/>
                    <a:p>
                      <a:endParaRPr lang="en-US" sz="2200" dirty="0"/>
                    </a:p>
                    <a:p>
                      <a:pPr algn="ctr"/>
                      <a:r>
                        <a:rPr lang="en-US" sz="2200" dirty="0"/>
                        <a:t>Area of the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# of Merits Cases</a:t>
                      </a:r>
                    </a:p>
                    <a:p>
                      <a:pPr algn="ctr"/>
                      <a:r>
                        <a:rPr lang="en-US" sz="2200" b="0" dirty="0"/>
                        <a:t> OT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# of Merits Cases</a:t>
                      </a:r>
                    </a:p>
                    <a:p>
                      <a:pPr algn="ctr"/>
                      <a:r>
                        <a:rPr lang="en-US" sz="2200" dirty="0"/>
                        <a:t>OT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68171"/>
                  </a:ext>
                </a:extLst>
              </a:tr>
              <a:tr h="442705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Constitutional Law**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62572"/>
                  </a:ext>
                </a:extLst>
              </a:tr>
              <a:tr h="442705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Procedure &amp; 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69325"/>
                  </a:ext>
                </a:extLst>
              </a:tr>
              <a:tr h="442705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Criminal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194069"/>
                  </a:ext>
                </a:extLst>
              </a:tr>
              <a:tr h="46227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Administrative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84441"/>
                  </a:ext>
                </a:extLst>
              </a:tr>
              <a:tr h="46227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30426"/>
                  </a:ext>
                </a:extLst>
              </a:tr>
              <a:tr h="46227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Arbitration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07509"/>
                  </a:ext>
                </a:extLst>
              </a:tr>
              <a:tr h="46227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Immigration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54344"/>
                  </a:ext>
                </a:extLst>
              </a:tr>
              <a:tr h="462278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Environmental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8790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A9478B-4689-6676-5756-D1116A997DA9}"/>
              </a:ext>
            </a:extLst>
          </p:cNvPr>
          <p:cNvSpPr txBox="1"/>
          <p:nvPr/>
        </p:nvSpPr>
        <p:spPr>
          <a:xfrm>
            <a:off x="4150761" y="6113123"/>
            <a:ext cx="75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**Freedom of speech &amp; religion; 2nd, 4th, 5th, &amp; 6th Amendments; </a:t>
            </a:r>
            <a:br>
              <a:rPr lang="en-US" i="1" dirty="0"/>
            </a:br>
            <a:r>
              <a:rPr lang="en-US" i="1" dirty="0"/>
              <a:t>Equal protection; Abortion; Habeas corpus; Sovereign immunity.</a:t>
            </a:r>
          </a:p>
        </p:txBody>
      </p:sp>
    </p:spTree>
    <p:extLst>
      <p:ext uri="{BB962C8B-B14F-4D97-AF65-F5344CB8AC3E}">
        <p14:creationId xmlns:p14="http://schemas.microsoft.com/office/powerpoint/2010/main" val="392291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8645A-8860-3F4F-89F7-0A93F964E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435" y="174885"/>
            <a:ext cx="10098909" cy="6547461"/>
          </a:xfrm>
        </p:spPr>
      </p:pic>
    </p:spTree>
    <p:extLst>
      <p:ext uri="{BB962C8B-B14F-4D97-AF65-F5344CB8AC3E}">
        <p14:creationId xmlns:p14="http://schemas.microsoft.com/office/powerpoint/2010/main" val="421468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81AB-9C02-5849-8969-92CEAA1F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83" y="173420"/>
            <a:ext cx="6857757" cy="60178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Circuit Scorecard OT 2021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CDD329-023C-E34E-B644-7B10CB732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14964"/>
              </p:ext>
            </p:extLst>
          </p:nvPr>
        </p:nvGraphicFramePr>
        <p:xfrm>
          <a:off x="5310966" y="1023475"/>
          <a:ext cx="5652195" cy="523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65">
                  <a:extLst>
                    <a:ext uri="{9D8B030D-6E8A-4147-A177-3AD203B41FA5}">
                      <a16:colId xmlns:a16="http://schemas.microsoft.com/office/drawing/2014/main" val="1139546600"/>
                    </a:ext>
                  </a:extLst>
                </a:gridCol>
                <a:gridCol w="1884065">
                  <a:extLst>
                    <a:ext uri="{9D8B030D-6E8A-4147-A177-3AD203B41FA5}">
                      <a16:colId xmlns:a16="http://schemas.microsoft.com/office/drawing/2014/main" val="3885661698"/>
                    </a:ext>
                  </a:extLst>
                </a:gridCol>
                <a:gridCol w="1884065">
                  <a:extLst>
                    <a:ext uri="{9D8B030D-6E8A-4147-A177-3AD203B41FA5}">
                      <a16:colId xmlns:a16="http://schemas.microsoft.com/office/drawing/2014/main" val="1065459754"/>
                    </a:ext>
                  </a:extLst>
                </a:gridCol>
              </a:tblGrid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Court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# (%)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# (%) Reversed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32650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86964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32697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rd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3030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2745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(87%)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524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(86%)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19882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303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20304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9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12 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12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48148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9535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lang="en-US" sz="12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2525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D.C.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52389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Federal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6247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State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2121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District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(75%)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98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4751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66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54 (82%)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69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52D6D8-9D63-B34C-84F4-8B817D216112}"/>
              </a:ext>
            </a:extLst>
          </p:cNvPr>
          <p:cNvSpPr txBox="1"/>
          <p:nvPr/>
        </p:nvSpPr>
        <p:spPr>
          <a:xfrm>
            <a:off x="1648347" y="1396721"/>
            <a:ext cx="302455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Main appellate court for many issues of American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administrative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3" tooltip="U.S. Cong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constitutional law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EC8EBB-D4D1-9344-8C9C-008160A680ED}"/>
              </a:ext>
            </a:extLst>
          </p:cNvPr>
          <p:cNvCxnSpPr>
            <a:cxnSpLocks/>
          </p:cNvCxnSpPr>
          <p:nvPr/>
        </p:nvCxnSpPr>
        <p:spPr>
          <a:xfrm>
            <a:off x="4702043" y="1760798"/>
            <a:ext cx="938469" cy="290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734ACC-36FB-F04B-A2C1-C7CD6164D75E}"/>
              </a:ext>
            </a:extLst>
          </p:cNvPr>
          <p:cNvSpPr txBox="1"/>
          <p:nvPr/>
        </p:nvSpPr>
        <p:spPr>
          <a:xfrm>
            <a:off x="1677490" y="2450635"/>
            <a:ext cx="30245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Main appellate court for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</a:rPr>
              <a:t>patent law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C28430-666A-F344-8C8C-867F6FD97567}"/>
              </a:ext>
            </a:extLst>
          </p:cNvPr>
          <p:cNvCxnSpPr>
            <a:cxnSpLocks/>
          </p:cNvCxnSpPr>
          <p:nvPr/>
        </p:nvCxnSpPr>
        <p:spPr>
          <a:xfrm>
            <a:off x="4732911" y="2663385"/>
            <a:ext cx="825408" cy="235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943EB3-218E-B946-BA6A-C4BA97A08D39}"/>
              </a:ext>
            </a:extLst>
          </p:cNvPr>
          <p:cNvCxnSpPr>
            <a:cxnSpLocks/>
          </p:cNvCxnSpPr>
          <p:nvPr/>
        </p:nvCxnSpPr>
        <p:spPr>
          <a:xfrm>
            <a:off x="4689377" y="3731434"/>
            <a:ext cx="884004" cy="15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1876EC-EB62-8345-909A-241B7C64A98F}"/>
              </a:ext>
            </a:extLst>
          </p:cNvPr>
          <p:cNvSpPr txBox="1"/>
          <p:nvPr/>
        </p:nvSpPr>
        <p:spPr>
          <a:xfrm>
            <a:off x="1633285" y="3469824"/>
            <a:ext cx="30245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Appellate cases directly from state Supreme Courts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91705-4570-134A-BAAE-EED8FAA8202B}"/>
              </a:ext>
            </a:extLst>
          </p:cNvPr>
          <p:cNvSpPr txBox="1"/>
          <p:nvPr/>
        </p:nvSpPr>
        <p:spPr>
          <a:xfrm>
            <a:off x="1633284" y="4398387"/>
            <a:ext cx="302455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Appellate cases directly from a Federal District Court, bypassing Circuit Court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89A25E-BB5F-894B-B5B4-190348799034}"/>
              </a:ext>
            </a:extLst>
          </p:cNvPr>
          <p:cNvSpPr txBox="1"/>
          <p:nvPr/>
        </p:nvSpPr>
        <p:spPr>
          <a:xfrm>
            <a:off x="1648346" y="5523369"/>
            <a:ext cx="30245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Appellate cases involving suits between two states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4DF52B-EA26-FF47-B9DA-5D9D4342EB2A}"/>
              </a:ext>
            </a:extLst>
          </p:cNvPr>
          <p:cNvCxnSpPr>
            <a:cxnSpLocks/>
          </p:cNvCxnSpPr>
          <p:nvPr/>
        </p:nvCxnSpPr>
        <p:spPr>
          <a:xfrm>
            <a:off x="4672899" y="5784979"/>
            <a:ext cx="967613" cy="8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A46ECD-6874-C641-BFFF-F1B33E25861B}"/>
              </a:ext>
            </a:extLst>
          </p:cNvPr>
          <p:cNvCxnSpPr>
            <a:cxnSpLocks/>
          </p:cNvCxnSpPr>
          <p:nvPr/>
        </p:nvCxnSpPr>
        <p:spPr>
          <a:xfrm>
            <a:off x="4672899" y="4846808"/>
            <a:ext cx="967613" cy="68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422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40689</TotalTime>
  <Words>1289</Words>
  <Application>Microsoft Macintosh PowerPoint</Application>
  <PresentationFormat>Widescreen</PresentationFormat>
  <Paragraphs>339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THE THIRD BRANCH: The Supreme Court  of the United States (SCOTUS) Week 1</vt:lpstr>
      <vt:lpstr>SCOTUS – OT 2021</vt:lpstr>
      <vt:lpstr>SCOTUS OT 2021 OVERVIEW  Conference Co-sponsored by  the National Constitution Center  &amp; the Anti-Defamation League   </vt:lpstr>
      <vt:lpstr>SCOTUS Stat Pack OT 2021 Key Findings</vt:lpstr>
      <vt:lpstr>Key Findings (continued)</vt:lpstr>
      <vt:lpstr>Cases Considered in OT 2021</vt:lpstr>
      <vt:lpstr>Some Areas of Law  in the Merits Docket Cases</vt:lpstr>
      <vt:lpstr>PowerPoint Presentation</vt:lpstr>
      <vt:lpstr>Circuit Scorecard OT 2021</vt:lpstr>
      <vt:lpstr>PowerPoint Presentation</vt:lpstr>
      <vt:lpstr>Frequency in the Majority OT 2021</vt:lpstr>
      <vt:lpstr>Current Justices Frequency (%) in the Majority  Over Time</vt:lpstr>
      <vt:lpstr>Voting Alignments OT 21 and Over Time</vt:lpstr>
      <vt:lpstr>Current Justices Frequency (%) in Agreement in Full OT 21</vt:lpstr>
      <vt:lpstr>PowerPoint Presentation</vt:lpstr>
      <vt:lpstr>Preview of Cases for Week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Branch: The Supreme Court of the United States (SCOTUS)</dc:title>
  <dc:creator>joyce.francis.pt@gmail.com</dc:creator>
  <cp:lastModifiedBy>joyce.francis.pt@gmail.com</cp:lastModifiedBy>
  <cp:revision>53</cp:revision>
  <cp:lastPrinted>2021-09-15T21:42:54Z</cp:lastPrinted>
  <dcterms:created xsi:type="dcterms:W3CDTF">2021-08-16T21:26:08Z</dcterms:created>
  <dcterms:modified xsi:type="dcterms:W3CDTF">2022-10-10T16:53:46Z</dcterms:modified>
</cp:coreProperties>
</file>